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320" r:id="rId22"/>
    <p:sldId id="297" r:id="rId23"/>
    <p:sldId id="299" r:id="rId24"/>
    <p:sldId id="300" r:id="rId25"/>
    <p:sldId id="30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302" r:id="rId43"/>
    <p:sldId id="303" r:id="rId44"/>
    <p:sldId id="304" r:id="rId45"/>
    <p:sldId id="319" r:id="rId46"/>
    <p:sldId id="305" r:id="rId47"/>
    <p:sldId id="306" r:id="rId48"/>
    <p:sldId id="309" r:id="rId49"/>
    <p:sldId id="307" r:id="rId50"/>
    <p:sldId id="308" r:id="rId51"/>
    <p:sldId id="310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EC57A-C7DC-43CE-A023-8763AEDA4A0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92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18/04/2017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56261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  <a:p>
            <a:r>
              <a:rPr lang="pt-BR" dirty="0"/>
              <a:t>Gabriel Franzotti C. de Souza</a:t>
            </a:r>
          </a:p>
          <a:p>
            <a:r>
              <a:rPr lang="pt-BR" dirty="0"/>
              <a:t>Paulo </a:t>
            </a:r>
            <a:r>
              <a:rPr lang="pt-BR" dirty="0" err="1"/>
              <a:t>Zucatto</a:t>
            </a:r>
            <a:endParaRPr lang="pt-BR" dirty="0"/>
          </a:p>
          <a:p>
            <a:r>
              <a:rPr lang="pt-BR" dirty="0"/>
              <a:t>Priscila Abreu Normandia</a:t>
            </a:r>
          </a:p>
          <a:p>
            <a:r>
              <a:rPr lang="pt-BR" dirty="0"/>
              <a:t>Ricardo </a:t>
            </a:r>
            <a:r>
              <a:rPr lang="pt-BR" dirty="0" err="1"/>
              <a:t>Kucinskis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 (Board </a:t>
            </a:r>
            <a:r>
              <a:rPr lang="pt-BR" sz="1600" dirty="0" err="1"/>
              <a:t>Support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)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2" y="2217774"/>
            <a:ext cx="101917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95422" y="1511674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 mostrados no Shell: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83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err="1"/>
              <a:t>preemptivo</a:t>
            </a:r>
            <a:r>
              <a:rPr lang="pt-BR" sz="1800" dirty="0"/>
              <a:t> Round-Robin ou </a:t>
            </a:r>
            <a:r>
              <a:rPr lang="pt-BR" sz="1800" dirty="0" err="1"/>
              <a:t>Priority-based</a:t>
            </a:r>
            <a:r>
              <a:rPr lang="pt-BR" sz="18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“Round-Robin”: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 err="1"/>
              <a:t>kernelTimeSlice</a:t>
            </a:r>
            <a:r>
              <a:rPr lang="pt-BR" sz="2000" b="1" dirty="0"/>
              <a:t>(), </a:t>
            </a:r>
            <a:r>
              <a:rPr lang="pt-BR" sz="2000" dirty="0"/>
              <a:t>automaticamente o escalonar 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/>
              <a:t>Medico</a:t>
            </a:r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Atraso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taskDelay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ticks);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ticks</a:t>
            </a:r>
            <a:r>
              <a:rPr lang="pt-BR" sz="1600" dirty="0"/>
              <a:t>: número de </a:t>
            </a:r>
            <a:r>
              <a:rPr lang="pt-BR" sz="1600" dirty="0" err="1"/>
              <a:t>ticks</a:t>
            </a:r>
            <a:r>
              <a:rPr lang="pt-BR" sz="1600" dirty="0"/>
              <a:t> (frequência padrão de 60 </a:t>
            </a:r>
            <a:r>
              <a:rPr lang="pt-BR" sz="1600" dirty="0" err="1"/>
              <a:t>hz</a:t>
            </a:r>
            <a:r>
              <a:rPr lang="pt-BR" sz="1600" dirty="0"/>
              <a:t>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251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458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O </a:t>
            </a:r>
            <a:r>
              <a:rPr lang="pt-BR" b="1" dirty="0" err="1"/>
              <a:t>VxWorks</a:t>
            </a:r>
            <a:r>
              <a:rPr lang="pt-BR" b="1" dirty="0"/>
              <a:t> tem os semáforos feitos por eles, e também os do padrão POSIX.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Os semáforos </a:t>
            </a:r>
            <a:r>
              <a:rPr lang="pt-BR" b="1" dirty="0" err="1"/>
              <a:t>VxWorks</a:t>
            </a:r>
            <a:r>
              <a:rPr lang="pt-BR" b="1" dirty="0"/>
              <a:t> são dos tipos abaixo:</a:t>
            </a:r>
          </a:p>
          <a:p>
            <a:pPr lvl="1"/>
            <a:r>
              <a:rPr lang="pt-BR" dirty="0"/>
              <a:t>Binário</a:t>
            </a:r>
          </a:p>
          <a:p>
            <a:pPr lvl="2"/>
            <a:r>
              <a:rPr lang="pt-BR" dirty="0"/>
              <a:t>É o semáforo mais básico. Pode ser usado para guardar um recurso e também sincronizar a execução das tarefas.</a:t>
            </a:r>
          </a:p>
          <a:p>
            <a:pPr lvl="1"/>
            <a:r>
              <a:rPr lang="en-US" dirty="0"/>
              <a:t>Mutex</a:t>
            </a:r>
          </a:p>
          <a:p>
            <a:pPr lvl="2"/>
            <a:r>
              <a:rPr lang="pt-BR" dirty="0"/>
              <a:t>É otimizado para problemas relacionados a exclusão mutual. É usado para guardar um recurso.</a:t>
            </a:r>
          </a:p>
          <a:p>
            <a:pPr lvl="1"/>
            <a:r>
              <a:rPr lang="en-US" dirty="0"/>
              <a:t>Contador</a:t>
            </a:r>
          </a:p>
          <a:p>
            <a:pPr lvl="2"/>
            <a:r>
              <a:rPr lang="pt-BR" dirty="0"/>
              <a:t>É como o binário, mas conta o numero de vezes que um semáforo é “dado”. Usado para guardar múltiplas instancias de um recurso.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90935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17350"/>
            <a:ext cx="8334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marL="0" indent="0">
              <a:buNone/>
            </a:pPr>
            <a:endParaRPr lang="pt-BR" b="1" dirty="0"/>
          </a:p>
          <a:p>
            <a:pPr lvl="1"/>
            <a:r>
              <a:rPr lang="pt-BR" dirty="0"/>
              <a:t>As rotinas </a:t>
            </a:r>
            <a:r>
              <a:rPr lang="pt-BR" b="1" dirty="0" err="1"/>
              <a:t>semBCreate</a:t>
            </a:r>
            <a:r>
              <a:rPr lang="pt-BR" b="1" dirty="0"/>
              <a:t>( ), </a:t>
            </a:r>
            <a:r>
              <a:rPr lang="pt-BR" b="1" dirty="0" err="1"/>
              <a:t>semMCreate</a:t>
            </a:r>
            <a:r>
              <a:rPr lang="pt-BR" b="1" dirty="0"/>
              <a:t>( ), e </a:t>
            </a:r>
            <a:r>
              <a:rPr lang="pt-BR" b="1" dirty="0" err="1"/>
              <a:t>semCCreate</a:t>
            </a:r>
            <a:r>
              <a:rPr lang="pt-BR" b="1" dirty="0"/>
              <a:t>( ) </a:t>
            </a:r>
            <a:r>
              <a:rPr lang="pt-BR" dirty="0"/>
              <a:t>retornam um ID, que serve de </a:t>
            </a:r>
            <a:r>
              <a:rPr lang="pt-BR" dirty="0" err="1"/>
              <a:t>Handle</a:t>
            </a:r>
            <a:r>
              <a:rPr lang="pt-BR" dirty="0"/>
              <a:t> para usar as demais rotinas de controle de semáforos.</a:t>
            </a:r>
          </a:p>
          <a:p>
            <a:pPr marL="914400" lvl="2" indent="0">
              <a:buNone/>
            </a:pPr>
            <a:endParaRPr lang="pt-BR" sz="1600" u="sng" dirty="0"/>
          </a:p>
          <a:p>
            <a:pPr lvl="1"/>
            <a:r>
              <a:rPr lang="pt-BR" dirty="0"/>
              <a:t>As </a:t>
            </a:r>
            <a:r>
              <a:rPr lang="pt-BR" dirty="0" err="1"/>
              <a:t>Tasks</a:t>
            </a:r>
            <a:r>
              <a:rPr lang="pt-BR" dirty="0"/>
              <a:t> que estão aguardando um semáforo pode “pega-lo” por ordem de prioridade ou FIFO (</a:t>
            </a:r>
            <a:r>
              <a:rPr lang="pt-BR" dirty="0" err="1"/>
              <a:t>first</a:t>
            </a:r>
            <a:r>
              <a:rPr lang="pt-BR" dirty="0"/>
              <a:t>-in-</a:t>
            </a:r>
            <a:r>
              <a:rPr lang="pt-BR" dirty="0" err="1"/>
              <a:t>firt</a:t>
            </a:r>
            <a:r>
              <a:rPr lang="pt-BR" dirty="0"/>
              <a:t>-out). Esta informação é dada na criação do semáforo, informando os seguintes </a:t>
            </a:r>
            <a:r>
              <a:rPr lang="pt-BR" dirty="0" err="1"/>
              <a:t>parametros</a:t>
            </a:r>
            <a:r>
              <a:rPr lang="pt-BR" dirty="0"/>
              <a:t> respectivamente </a:t>
            </a:r>
            <a:r>
              <a:rPr lang="pt-BR" b="1" dirty="0"/>
              <a:t>SEM_Q_PRIORITY </a:t>
            </a:r>
            <a:r>
              <a:rPr lang="pt-BR" dirty="0"/>
              <a:t>ou </a:t>
            </a:r>
            <a:r>
              <a:rPr lang="pt-BR" b="1" dirty="0"/>
              <a:t>SEM_Q_FIF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Timeout é um parâmetro de </a:t>
            </a:r>
            <a:r>
              <a:rPr lang="pt-BR" b="1" dirty="0" err="1"/>
              <a:t>semTake</a:t>
            </a:r>
            <a:r>
              <a:rPr lang="pt-BR" b="1" dirty="0"/>
              <a:t>() </a:t>
            </a:r>
            <a:r>
              <a:rPr lang="pt-BR" dirty="0"/>
              <a:t>e pode ser:</a:t>
            </a:r>
          </a:p>
          <a:p>
            <a:pPr lvl="2"/>
            <a:r>
              <a:rPr lang="pt-BR" sz="1600" b="1" dirty="0"/>
              <a:t>NO_WAIT </a:t>
            </a:r>
            <a:r>
              <a:rPr lang="pt-BR" sz="1600" dirty="0"/>
              <a:t>(0)</a:t>
            </a:r>
          </a:p>
          <a:p>
            <a:pPr lvl="2"/>
            <a:r>
              <a:rPr lang="pt-BR" sz="1600" b="1" dirty="0"/>
              <a:t>WAIT_FOREVER </a:t>
            </a:r>
            <a:r>
              <a:rPr lang="pt-BR" sz="1600" dirty="0"/>
              <a:t>(-1)</a:t>
            </a:r>
          </a:p>
          <a:p>
            <a:pPr lvl="2"/>
            <a:r>
              <a:rPr lang="pt-BR" sz="1600" dirty="0"/>
              <a:t>Ou ter um valor maior que 0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89385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181671" y="1494175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lvl="1"/>
            <a:r>
              <a:rPr lang="pt-BR" dirty="0"/>
              <a:t>Filas: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2" y="1858616"/>
            <a:ext cx="87534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99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Pegando um semáforo Binário: </a:t>
            </a:r>
            <a:r>
              <a:rPr lang="pt-BR" b="1" dirty="0" err="1"/>
              <a:t>semTake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5" y="2536507"/>
            <a:ext cx="8010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Dando um semáforo Binário: </a:t>
            </a:r>
            <a:r>
              <a:rPr lang="pt-BR" b="1" dirty="0" err="1"/>
              <a:t>semGive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7" y="2498338"/>
            <a:ext cx="8143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1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835834"/>
            <a:ext cx="8596668" cy="4277583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2000" dirty="0"/>
              <a:t>Somente a </a:t>
            </a:r>
            <a:r>
              <a:rPr lang="pt-BR" sz="2000" dirty="0" err="1"/>
              <a:t>Task</a:t>
            </a:r>
            <a:r>
              <a:rPr lang="pt-BR" sz="2000" dirty="0"/>
              <a:t> que pega o semáforo pode devolve-lo.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Outra </a:t>
            </a:r>
            <a:r>
              <a:rPr lang="pt-BR" sz="2000" dirty="0" err="1"/>
              <a:t>Task</a:t>
            </a:r>
            <a:r>
              <a:rPr lang="pt-BR" sz="2000" dirty="0"/>
              <a:t> não pode dar um </a:t>
            </a:r>
            <a:r>
              <a:rPr lang="pt-BR" sz="2000" dirty="0" err="1"/>
              <a:t>semGive</a:t>
            </a:r>
            <a:r>
              <a:rPr lang="pt-BR" sz="2000" dirty="0"/>
              <a:t>() e deixa-lo disponível. 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Por conta disto esse semáforo nasce disponível (</a:t>
            </a:r>
            <a:r>
              <a:rPr lang="pt-BR" sz="2000" dirty="0" err="1"/>
              <a:t>full</a:t>
            </a:r>
            <a:r>
              <a:rPr lang="pt-BR" sz="2000" dirty="0"/>
              <a:t>).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3133698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r>
              <a:rPr lang="pt-BR" sz="2000" b="1" dirty="0"/>
              <a:t>Exemplo 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7" y="2626447"/>
            <a:ext cx="67722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7" y="5042391"/>
            <a:ext cx="72294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704201"/>
            <a:ext cx="8596668" cy="4709661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1800" dirty="0"/>
              <a:t>O semáforo representa uma condição que uma </a:t>
            </a:r>
            <a:r>
              <a:rPr lang="pt-BR" sz="1800" dirty="0" err="1"/>
              <a:t>Task</a:t>
            </a:r>
            <a:r>
              <a:rPr lang="pt-BR" sz="1800" dirty="0"/>
              <a:t> está esperando.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semáforo começa indisponível (</a:t>
            </a:r>
            <a:r>
              <a:rPr lang="pt-BR" sz="1800" dirty="0" err="1"/>
              <a:t>empty</a:t>
            </a:r>
            <a:r>
              <a:rPr lang="pt-BR" sz="1800" dirty="0"/>
              <a:t>) e fica disponível quando ocorre algum evento (ISR, um </a:t>
            </a:r>
            <a:r>
              <a:rPr lang="pt-BR" sz="1800" dirty="0" err="1"/>
              <a:t>task</a:t>
            </a:r>
            <a:r>
              <a:rPr lang="pt-BR" sz="1800" dirty="0"/>
              <a:t>, </a:t>
            </a:r>
            <a:r>
              <a:rPr lang="pt-BR" sz="1800" dirty="0" err="1"/>
              <a:t>etc</a:t>
            </a:r>
            <a:r>
              <a:rPr lang="pt-BR" sz="1800" dirty="0"/>
              <a:t>).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Neste evento é dado o comando </a:t>
            </a:r>
            <a:r>
              <a:rPr lang="pt-BR" sz="1800" dirty="0" err="1"/>
              <a:t>semGive</a:t>
            </a:r>
            <a:r>
              <a:rPr lang="pt-BR" sz="1800" dirty="0"/>
              <a:t>(), disponibilizando o semáforo.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Com o semáforo disponível, a </a:t>
            </a:r>
            <a:r>
              <a:rPr lang="pt-BR" sz="1800" dirty="0" err="1"/>
              <a:t>Task</a:t>
            </a:r>
            <a:r>
              <a:rPr lang="pt-BR" sz="1800" dirty="0"/>
              <a:t> que estava esperando pode então executar.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460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2141204"/>
            <a:ext cx="77343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09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619794"/>
            <a:ext cx="8596668" cy="4846320"/>
          </a:xfrm>
        </p:spPr>
        <p:txBody>
          <a:bodyPr>
            <a:normAutofit fontScale="92500" lnSpcReduction="10000"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r>
              <a:rPr lang="pt-BR" sz="2000" b="1" dirty="0"/>
              <a:t>:</a:t>
            </a:r>
          </a:p>
          <a:p>
            <a:pPr lvl="1"/>
            <a:r>
              <a:rPr lang="pt-BR" sz="2000" b="1" dirty="0"/>
              <a:t>É igual o Binário porém dedicado a fazer exclusão mútua.</a:t>
            </a:r>
          </a:p>
          <a:p>
            <a:pPr lvl="1"/>
            <a:r>
              <a:rPr lang="pt-BR" sz="2000" b="1" dirty="0"/>
              <a:t>Trata problemas inerente a exclusão mutua como:</a:t>
            </a:r>
          </a:p>
          <a:p>
            <a:pPr lvl="2"/>
            <a:r>
              <a:rPr lang="pt-BR" sz="1800" dirty="0"/>
              <a:t> Inversão de prioridade</a:t>
            </a:r>
          </a:p>
          <a:p>
            <a:pPr lvl="2"/>
            <a:r>
              <a:rPr lang="pt-BR" sz="1800" dirty="0"/>
              <a:t> Segurança ao deletar uma </a:t>
            </a:r>
            <a:r>
              <a:rPr lang="pt-BR" sz="1800" dirty="0" err="1"/>
              <a:t>Task</a:t>
            </a:r>
            <a:endParaRPr lang="pt-BR" sz="1800" dirty="0"/>
          </a:p>
          <a:p>
            <a:pPr lvl="2"/>
            <a:r>
              <a:rPr lang="pt-BR" sz="1800" dirty="0"/>
              <a:t> Acesso recursivo a um recurso</a:t>
            </a:r>
          </a:p>
          <a:p>
            <a:pPr marL="914400" lvl="2" indent="0">
              <a:buNone/>
            </a:pPr>
            <a:endParaRPr lang="pt-BR" sz="1800" dirty="0"/>
          </a:p>
          <a:p>
            <a:pPr lvl="1"/>
            <a:r>
              <a:rPr lang="pt-BR" sz="2000" b="1" dirty="0"/>
              <a:t>O comportamento é o mesmo com as exceções abaixo:</a:t>
            </a:r>
          </a:p>
          <a:p>
            <a:pPr lvl="2"/>
            <a:r>
              <a:rPr lang="pt-BR" sz="1800" dirty="0"/>
              <a:t>Só faz exclusão mútua ( não faz sincronismo)</a:t>
            </a:r>
          </a:p>
          <a:p>
            <a:pPr lvl="2"/>
            <a:r>
              <a:rPr lang="pt-BR" sz="1800" dirty="0"/>
              <a:t>Só pode ser dado pela </a:t>
            </a:r>
            <a:r>
              <a:rPr lang="pt-BR" sz="1800" dirty="0" err="1"/>
              <a:t>Task</a:t>
            </a:r>
            <a:r>
              <a:rPr lang="pt-BR" sz="1800" dirty="0"/>
              <a:t> que o pegou</a:t>
            </a:r>
          </a:p>
          <a:p>
            <a:pPr lvl="2"/>
            <a:r>
              <a:rPr lang="pt-BR" sz="1800" dirty="0"/>
              <a:t>Não pode ser dado pela ISR (interrupção)</a:t>
            </a:r>
          </a:p>
          <a:p>
            <a:pPr lvl="2"/>
            <a:r>
              <a:rPr lang="pt-BR" sz="1800" dirty="0"/>
              <a:t>Rotina </a:t>
            </a:r>
            <a:r>
              <a:rPr lang="pt-BR" sz="1800" dirty="0" err="1"/>
              <a:t>semFlush</a:t>
            </a:r>
            <a:r>
              <a:rPr lang="pt-BR" sz="1800" dirty="0"/>
              <a:t>() não funciona (desbloqueia todas as </a:t>
            </a:r>
            <a:r>
              <a:rPr lang="pt-BR" sz="1800" dirty="0" err="1"/>
              <a:t>Tasks</a:t>
            </a:r>
            <a:r>
              <a:rPr lang="pt-BR" sz="1800" dirty="0"/>
              <a:t> esperando o semáforo).</a:t>
            </a:r>
          </a:p>
          <a:p>
            <a:pPr lvl="2"/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267764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Inversão de prioridade – Problema: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47" y="2508068"/>
            <a:ext cx="6483841" cy="34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77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489038"/>
            <a:ext cx="8596668" cy="5022166"/>
          </a:xfrm>
        </p:spPr>
        <p:txBody>
          <a:bodyPr>
            <a:normAutofit/>
          </a:bodyPr>
          <a:lstStyle/>
          <a:p>
            <a:pPr lvl="1"/>
            <a:r>
              <a:rPr lang="pt-BR" sz="1800" b="1" dirty="0"/>
              <a:t>Solução: Uma </a:t>
            </a:r>
            <a:r>
              <a:rPr lang="pt-BR" sz="1800" b="1" dirty="0" err="1"/>
              <a:t>Task</a:t>
            </a:r>
            <a:r>
              <a:rPr lang="pt-BR" sz="1800" b="1" dirty="0"/>
              <a:t> com o semáforo </a:t>
            </a:r>
            <a:r>
              <a:rPr lang="pt-BR" sz="1800" b="1" dirty="0" err="1"/>
              <a:t>Mutex</a:t>
            </a:r>
            <a:r>
              <a:rPr lang="pt-BR" sz="1800" b="1" dirty="0"/>
              <a:t> fica na prioridade mais alta.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153"/>
          <a:stretch/>
        </p:blipFill>
        <p:spPr>
          <a:xfrm>
            <a:off x="1514826" y="2338252"/>
            <a:ext cx="6921683" cy="40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92" y="1909728"/>
            <a:ext cx="7372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0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Segurança ao deletar uma </a:t>
            </a:r>
            <a:r>
              <a:rPr lang="pt-BR" sz="1800" b="1" dirty="0" err="1"/>
              <a:t>Task</a:t>
            </a:r>
            <a:endParaRPr lang="pt-BR" sz="1800" b="1" dirty="0"/>
          </a:p>
          <a:p>
            <a:pPr lvl="2"/>
            <a:r>
              <a:rPr lang="pt-BR" sz="1600" b="1" dirty="0"/>
              <a:t> Problema:</a:t>
            </a:r>
          </a:p>
          <a:p>
            <a:pPr marL="0" indent="0">
              <a:buNone/>
            </a:pPr>
            <a:r>
              <a:rPr lang="pt-BR" sz="2000" dirty="0"/>
              <a:t>Se uma </a:t>
            </a:r>
            <a:r>
              <a:rPr lang="pt-BR" sz="2000" dirty="0" err="1"/>
              <a:t>Task</a:t>
            </a:r>
            <a:r>
              <a:rPr lang="pt-BR" sz="2000" dirty="0"/>
              <a:t> com o semáforo </a:t>
            </a:r>
            <a:r>
              <a:rPr lang="pt-BR" sz="2000" dirty="0" err="1"/>
              <a:t>Mutex</a:t>
            </a:r>
            <a:r>
              <a:rPr lang="pt-BR" sz="2000" dirty="0"/>
              <a:t> for deletada, o recurso guardado por este semáforo ficara sempre indisponível...</a:t>
            </a:r>
          </a:p>
          <a:p>
            <a:pPr lvl="2"/>
            <a:r>
              <a:rPr lang="pt-BR" sz="1600" b="1" dirty="0"/>
              <a:t>Solução:</a:t>
            </a:r>
          </a:p>
          <a:p>
            <a:pPr lvl="2"/>
            <a:endParaRPr lang="pt-BR" sz="1600" b="1" dirty="0"/>
          </a:p>
          <a:p>
            <a:pPr lvl="2"/>
            <a:endParaRPr lang="pt-BR" sz="1600" b="1" dirty="0"/>
          </a:p>
          <a:p>
            <a:pPr marL="0" indent="0">
              <a:buNone/>
            </a:pPr>
            <a:r>
              <a:rPr lang="pt-BR" sz="2000" dirty="0"/>
              <a:t>Desta forma , quando uma </a:t>
            </a:r>
            <a:r>
              <a:rPr lang="pt-BR" sz="2000" dirty="0" err="1"/>
              <a:t>Task</a:t>
            </a:r>
            <a:r>
              <a:rPr lang="pt-BR" sz="2000" dirty="0"/>
              <a:t> da um </a:t>
            </a:r>
            <a:r>
              <a:rPr lang="pt-BR" sz="2000" b="1" dirty="0" err="1"/>
              <a:t>semTake</a:t>
            </a:r>
            <a:r>
              <a:rPr lang="pt-BR" sz="2000" b="1" dirty="0"/>
              <a:t>(), </a:t>
            </a:r>
            <a:r>
              <a:rPr lang="pt-BR" sz="2000" dirty="0"/>
              <a:t>implicitamente é dado um </a:t>
            </a:r>
            <a:r>
              <a:rPr lang="pt-BR" sz="2000" b="1" dirty="0" err="1"/>
              <a:t>taskSafe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Da mesma forma, ao dar um </a:t>
            </a:r>
            <a:r>
              <a:rPr lang="pt-BR" sz="2000" b="1" dirty="0" err="1"/>
              <a:t>semGive</a:t>
            </a:r>
            <a:r>
              <a:rPr lang="pt-BR" sz="2000" b="1" dirty="0"/>
              <a:t>() </a:t>
            </a:r>
            <a:r>
              <a:rPr lang="pt-BR" sz="2000" dirty="0"/>
              <a:t>é dado um </a:t>
            </a:r>
            <a:r>
              <a:rPr lang="pt-BR" sz="2000" b="1" dirty="0" err="1"/>
              <a:t>taskUnsafe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Os comandos </a:t>
            </a:r>
            <a:r>
              <a:rPr lang="pt-BR" sz="2000" b="1" dirty="0" err="1"/>
              <a:t>taskSafe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taskUnsafe</a:t>
            </a:r>
            <a:r>
              <a:rPr lang="pt-BR" sz="2000" b="1" dirty="0"/>
              <a:t>() </a:t>
            </a:r>
            <a:r>
              <a:rPr lang="pt-BR" sz="2000" dirty="0"/>
              <a:t>servem para fazer exclusão mutua de um trecho do código. 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8" y="3833637"/>
            <a:ext cx="8116360" cy="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Acesso Recursivo a um recurso</a:t>
            </a:r>
          </a:p>
          <a:p>
            <a:pPr marL="457200" lvl="1" indent="0">
              <a:buNone/>
            </a:pPr>
            <a:endParaRPr lang="pt-BR" sz="1800" b="1" dirty="0"/>
          </a:p>
          <a:p>
            <a:pPr lvl="2"/>
            <a:r>
              <a:rPr lang="pt-BR" sz="1600" dirty="0"/>
              <a:t>É possível que uma </a:t>
            </a:r>
            <a:r>
              <a:rPr lang="pt-BR" sz="1600" dirty="0" err="1"/>
              <a:t>Task</a:t>
            </a:r>
            <a:r>
              <a:rPr lang="pt-BR" sz="1600" dirty="0"/>
              <a:t> pegue o semáforo </a:t>
            </a:r>
            <a:r>
              <a:rPr lang="pt-BR" sz="1600" dirty="0" err="1"/>
              <a:t>Mutex</a:t>
            </a:r>
            <a:r>
              <a:rPr lang="pt-BR" sz="1600" dirty="0"/>
              <a:t>, e entanto ela tem o semáforo ela chama uma função que também pega o mesmo </a:t>
            </a:r>
            <a:r>
              <a:rPr lang="pt-BR" sz="1600" dirty="0" err="1"/>
              <a:t>Mutex</a:t>
            </a:r>
            <a:r>
              <a:rPr lang="pt-BR" sz="1600" dirty="0"/>
              <a:t>.</a:t>
            </a:r>
          </a:p>
          <a:p>
            <a:pPr marL="914400" lvl="2" indent="0">
              <a:buNone/>
            </a:pPr>
            <a:endParaRPr lang="pt-BR" sz="1600" dirty="0"/>
          </a:p>
          <a:p>
            <a:pPr lvl="2"/>
            <a:r>
              <a:rPr lang="pt-BR" sz="1600" dirty="0"/>
              <a:t>Para liberar o semáforo, o semáforo tem que ser devolvido a mesma quantidade de vezes que foi pego.</a:t>
            </a:r>
          </a:p>
          <a:p>
            <a:pPr lvl="2"/>
            <a:endParaRPr lang="pt-BR" sz="1600" dirty="0"/>
          </a:p>
          <a:p>
            <a:pPr lvl="2"/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1214452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74" y="1351606"/>
            <a:ext cx="7491874" cy="535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69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2" y="2767284"/>
            <a:ext cx="72771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82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502229"/>
            <a:ext cx="8596668" cy="4846320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Contador:</a:t>
            </a:r>
          </a:p>
          <a:p>
            <a:pPr lvl="1"/>
            <a:r>
              <a:rPr lang="pt-BR" sz="2000" dirty="0"/>
              <a:t>Da pra fazer exclusão mútua ou sincronização</a:t>
            </a:r>
          </a:p>
          <a:p>
            <a:pPr lvl="1"/>
            <a:r>
              <a:rPr lang="pt-BR" sz="2000" dirty="0"/>
              <a:t>Funciona igual o Binário, com a diferença que conta quantas vezes o semáforo é dado.</a:t>
            </a:r>
          </a:p>
          <a:p>
            <a:pPr marL="914400" lvl="2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2" y="3030583"/>
            <a:ext cx="77372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7" y="431389"/>
            <a:ext cx="10674349" cy="10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  <a:p>
            <a:r>
              <a:rPr lang="pt-BR" b="1" dirty="0">
                <a:solidFill>
                  <a:schemeClr val="bg2"/>
                </a:solidFill>
              </a:rPr>
              <a:t>PowerPC RAD 750, com 200 MHz, 256 GB DRAM, 256 KB EPROM e 2GB de memória flash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47113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pacotes adicionais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</a:t>
            </a:r>
          </a:p>
          <a:p>
            <a:pPr lvl="1"/>
            <a:r>
              <a:rPr lang="pt-BR" dirty="0"/>
              <a:t>atualizações e inclusão de novas funcionalidades sem mexer no kernel, reduzindo a necessidade de “</a:t>
            </a:r>
            <a:r>
              <a:rPr lang="pt-BR" dirty="0" err="1"/>
              <a:t>reteste</a:t>
            </a:r>
            <a:r>
              <a:rPr lang="pt-BR" dirty="0"/>
              <a:t>”. </a:t>
            </a:r>
          </a:p>
          <a:p>
            <a:r>
              <a:rPr lang="pt-BR" dirty="0"/>
              <a:t>Arquitetura escalável: </a:t>
            </a:r>
          </a:p>
          <a:p>
            <a:pPr lvl="1"/>
            <a:r>
              <a:rPr lang="pt-BR" dirty="0"/>
              <a:t>É possível customiza-lo para atender diversos requisitos de  memória disponível, funcionalidades e poder de processamento.</a:t>
            </a:r>
          </a:p>
          <a:p>
            <a:r>
              <a:rPr lang="pt-BR" dirty="0"/>
              <a:t>Virtualização: </a:t>
            </a:r>
          </a:p>
          <a:p>
            <a:pPr lvl="1"/>
            <a:r>
              <a:rPr lang="pt-BR" dirty="0"/>
              <a:t>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Que disponibiliza as funcionalidades básicas de um RTOS, incluindo </a:t>
            </a:r>
            <a:r>
              <a:rPr lang="pt-BR" sz="2000" dirty="0" err="1"/>
              <a:t>multi-tasking</a:t>
            </a:r>
            <a:r>
              <a:rPr lang="pt-BR" sz="2000" dirty="0"/>
              <a:t>, sincronização e comunicação entre </a:t>
            </a:r>
            <a:r>
              <a:rPr lang="pt-BR" sz="2000" dirty="0" err="1"/>
              <a:t>tasks</a:t>
            </a:r>
            <a:r>
              <a:rPr lang="pt-BR" sz="2000" dirty="0"/>
              <a:t>, e gerenciamento de memoria.</a:t>
            </a:r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modulo individual também é escalável, podendo se retirar funções individuais de cada </a:t>
            </a:r>
            <a:r>
              <a:rPr lang="pt-BR" sz="2000" dirty="0" err="1"/>
              <a:t>library</a:t>
            </a:r>
            <a:r>
              <a:rPr lang="pt-BR" sz="2000" dirty="0"/>
              <a:t>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1285</TotalTime>
  <Words>2060</Words>
  <Application>Microsoft Office PowerPoint</Application>
  <PresentationFormat>Widescreen</PresentationFormat>
  <Paragraphs>466</Paragraphs>
  <Slides>59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5" baseType="lpstr">
      <vt:lpstr>Arial</vt:lpstr>
      <vt:lpstr>Calibri</vt:lpstr>
      <vt:lpstr>Trebuchet MS</vt:lpstr>
      <vt:lpstr>Wingdings</vt:lpstr>
      <vt:lpstr>Wingdings 3</vt:lpstr>
      <vt:lpstr>Facetado</vt:lpstr>
      <vt:lpstr>Seminário - VxWorks</vt:lpstr>
      <vt:lpstr>Introdução ao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gabriel franzotti</cp:lastModifiedBy>
  <cp:revision>214</cp:revision>
  <dcterms:created xsi:type="dcterms:W3CDTF">2017-04-01T17:08:27Z</dcterms:created>
  <dcterms:modified xsi:type="dcterms:W3CDTF">2017-04-19T01:06:35Z</dcterms:modified>
</cp:coreProperties>
</file>